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AB21F-61AC-43F3-A088-428310D3B31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85432369-6731-4BB6-A882-22B9C8A60ACA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Complex formation constants (</a:t>
          </a:r>
          <a:r>
            <a:rPr lang="en-US" dirty="0" err="1"/>
            <a:t>Kf</a:t>
          </a:r>
          <a:r>
            <a:rPr lang="en-US" dirty="0"/>
            <a:t>)</a:t>
          </a:r>
        </a:p>
        <a:p>
          <a:pPr lvl="0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dirty="0"/>
        </a:p>
      </dgm:t>
    </dgm:pt>
    <dgm:pt modelId="{CA71DEA2-9493-4468-9CE8-ED2739074C47}" type="parTrans" cxnId="{BF6B4B61-E09F-40CB-800E-C97AB7B6B211}">
      <dgm:prSet/>
      <dgm:spPr/>
      <dgm:t>
        <a:bodyPr/>
        <a:lstStyle/>
        <a:p>
          <a:endParaRPr lang="ru-KZ"/>
        </a:p>
      </dgm:t>
    </dgm:pt>
    <dgm:pt modelId="{5419C1A1-85C4-43D2-AA61-3FA08D049070}" type="sibTrans" cxnId="{BF6B4B61-E09F-40CB-800E-C97AB7B6B211}">
      <dgm:prSet/>
      <dgm:spPr/>
      <dgm:t>
        <a:bodyPr/>
        <a:lstStyle/>
        <a:p>
          <a:endParaRPr lang="ru-KZ"/>
        </a:p>
      </dgm:t>
    </dgm:pt>
    <dgm:pt modelId="{72542137-407A-4A8C-891E-5E412DC27887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Substitution reaction rates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dirty="0"/>
        </a:p>
      </dgm:t>
    </dgm:pt>
    <dgm:pt modelId="{2E2F05A5-0B38-4DA5-932F-D132F86CFC11}" type="parTrans" cxnId="{93AD4ADB-1A84-412A-A665-1CEF65F85907}">
      <dgm:prSet/>
      <dgm:spPr/>
      <dgm:t>
        <a:bodyPr/>
        <a:lstStyle/>
        <a:p>
          <a:endParaRPr lang="ru-KZ"/>
        </a:p>
      </dgm:t>
    </dgm:pt>
    <dgm:pt modelId="{85846D83-7CE8-4C44-BF8F-BB44A953AACF}" type="sibTrans" cxnId="{93AD4ADB-1A84-412A-A665-1CEF65F85907}">
      <dgm:prSet/>
      <dgm:spPr/>
      <dgm:t>
        <a:bodyPr/>
        <a:lstStyle/>
        <a:p>
          <a:endParaRPr lang="ru-KZ"/>
        </a:p>
      </dgm:t>
    </dgm:pt>
    <dgm:pt modelId="{0F479B60-94D4-4C35-8890-1DCA8BB6BB08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Oxidation–reduction potentials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dirty="0"/>
        </a:p>
      </dgm:t>
    </dgm:pt>
    <dgm:pt modelId="{D464ADF8-CF0D-4080-A299-A936BF3012AB}" type="parTrans" cxnId="{00881CD6-84F8-4D1D-8EC4-675C62561D3C}">
      <dgm:prSet/>
      <dgm:spPr/>
      <dgm:t>
        <a:bodyPr/>
        <a:lstStyle/>
        <a:p>
          <a:endParaRPr lang="ru-KZ"/>
        </a:p>
      </dgm:t>
    </dgm:pt>
    <dgm:pt modelId="{7F7E15DE-5DAB-4E26-B58F-BE1B1EAF7829}" type="sibTrans" cxnId="{00881CD6-84F8-4D1D-8EC4-675C62561D3C}">
      <dgm:prSet/>
      <dgm:spPr/>
      <dgm:t>
        <a:bodyPr/>
        <a:lstStyle/>
        <a:p>
          <a:endParaRPr lang="ru-KZ"/>
        </a:p>
      </dgm:t>
    </dgm:pt>
    <dgm:pt modelId="{05546CA3-9E19-461C-A739-1F4742178633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Catalytic activity and selectivity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KZ" dirty="0"/>
        </a:p>
      </dgm:t>
    </dgm:pt>
    <dgm:pt modelId="{E058B8B8-1840-4B28-A939-AFE10E1576F4}" type="parTrans" cxnId="{46565813-B231-4C4D-AFB3-930BFD62A78E}">
      <dgm:prSet/>
      <dgm:spPr/>
      <dgm:t>
        <a:bodyPr/>
        <a:lstStyle/>
        <a:p>
          <a:endParaRPr lang="ru-KZ"/>
        </a:p>
      </dgm:t>
    </dgm:pt>
    <dgm:pt modelId="{67645C77-4F65-4477-9E19-9D23FA28CFA1}" type="sibTrans" cxnId="{46565813-B231-4C4D-AFB3-930BFD62A78E}">
      <dgm:prSet/>
      <dgm:spPr/>
      <dgm:t>
        <a:bodyPr/>
        <a:lstStyle/>
        <a:p>
          <a:endParaRPr lang="ru-KZ"/>
        </a:p>
      </dgm:t>
    </dgm:pt>
    <dgm:pt modelId="{E9FF4270-3894-4126-9521-02786A80BECC}" type="pres">
      <dgm:prSet presAssocID="{1ECAB21F-61AC-43F3-A088-428310D3B315}" presName="diagram" presStyleCnt="0">
        <dgm:presLayoutVars>
          <dgm:dir/>
          <dgm:resizeHandles val="exact"/>
        </dgm:presLayoutVars>
      </dgm:prSet>
      <dgm:spPr/>
    </dgm:pt>
    <dgm:pt modelId="{D87EAE1D-0DF6-448C-9996-41DEE517DF4E}" type="pres">
      <dgm:prSet presAssocID="{85432369-6731-4BB6-A882-22B9C8A60ACA}" presName="node" presStyleLbl="node1" presStyleIdx="0" presStyleCnt="4">
        <dgm:presLayoutVars>
          <dgm:bulletEnabled val="1"/>
        </dgm:presLayoutVars>
      </dgm:prSet>
      <dgm:spPr/>
    </dgm:pt>
    <dgm:pt modelId="{D5ED1E3A-DB13-4027-AB23-D2972686CD7B}" type="pres">
      <dgm:prSet presAssocID="{5419C1A1-85C4-43D2-AA61-3FA08D049070}" presName="sibTrans" presStyleCnt="0"/>
      <dgm:spPr/>
    </dgm:pt>
    <dgm:pt modelId="{62062993-D2C9-4223-8390-1EC7787D9698}" type="pres">
      <dgm:prSet presAssocID="{72542137-407A-4A8C-891E-5E412DC27887}" presName="node" presStyleLbl="node1" presStyleIdx="1" presStyleCnt="4">
        <dgm:presLayoutVars>
          <dgm:bulletEnabled val="1"/>
        </dgm:presLayoutVars>
      </dgm:prSet>
      <dgm:spPr/>
    </dgm:pt>
    <dgm:pt modelId="{11CFB3C4-CDB1-4221-A0AC-464DB252C521}" type="pres">
      <dgm:prSet presAssocID="{85846D83-7CE8-4C44-BF8F-BB44A953AACF}" presName="sibTrans" presStyleCnt="0"/>
      <dgm:spPr/>
    </dgm:pt>
    <dgm:pt modelId="{E46B29F4-116B-46DF-A034-EA73AAC19760}" type="pres">
      <dgm:prSet presAssocID="{0F479B60-94D4-4C35-8890-1DCA8BB6BB08}" presName="node" presStyleLbl="node1" presStyleIdx="2" presStyleCnt="4">
        <dgm:presLayoutVars>
          <dgm:bulletEnabled val="1"/>
        </dgm:presLayoutVars>
      </dgm:prSet>
      <dgm:spPr/>
    </dgm:pt>
    <dgm:pt modelId="{F26B6781-FAA4-4D27-989F-1EA83C6BEB00}" type="pres">
      <dgm:prSet presAssocID="{7F7E15DE-5DAB-4E26-B58F-BE1B1EAF7829}" presName="sibTrans" presStyleCnt="0"/>
      <dgm:spPr/>
    </dgm:pt>
    <dgm:pt modelId="{B721345B-4330-4A05-9C0A-3349464DD48E}" type="pres">
      <dgm:prSet presAssocID="{05546CA3-9E19-461C-A739-1F4742178633}" presName="node" presStyleLbl="node1" presStyleIdx="3" presStyleCnt="4">
        <dgm:presLayoutVars>
          <dgm:bulletEnabled val="1"/>
        </dgm:presLayoutVars>
      </dgm:prSet>
      <dgm:spPr/>
    </dgm:pt>
  </dgm:ptLst>
  <dgm:cxnLst>
    <dgm:cxn modelId="{C4FB9911-311E-4906-A11A-1AD3282B3BC2}" type="presOf" srcId="{85432369-6731-4BB6-A882-22B9C8A60ACA}" destId="{D87EAE1D-0DF6-448C-9996-41DEE517DF4E}" srcOrd="0" destOrd="0" presId="urn:microsoft.com/office/officeart/2005/8/layout/default"/>
    <dgm:cxn modelId="{46565813-B231-4C4D-AFB3-930BFD62A78E}" srcId="{1ECAB21F-61AC-43F3-A088-428310D3B315}" destId="{05546CA3-9E19-461C-A739-1F4742178633}" srcOrd="3" destOrd="0" parTransId="{E058B8B8-1840-4B28-A939-AFE10E1576F4}" sibTransId="{67645C77-4F65-4477-9E19-9D23FA28CFA1}"/>
    <dgm:cxn modelId="{91AE3A1E-1059-4BD3-BA0B-9BD507C4BA2A}" type="presOf" srcId="{05546CA3-9E19-461C-A739-1F4742178633}" destId="{B721345B-4330-4A05-9C0A-3349464DD48E}" srcOrd="0" destOrd="0" presId="urn:microsoft.com/office/officeart/2005/8/layout/default"/>
    <dgm:cxn modelId="{BF6B4B61-E09F-40CB-800E-C97AB7B6B211}" srcId="{1ECAB21F-61AC-43F3-A088-428310D3B315}" destId="{85432369-6731-4BB6-A882-22B9C8A60ACA}" srcOrd="0" destOrd="0" parTransId="{CA71DEA2-9493-4468-9CE8-ED2739074C47}" sibTransId="{5419C1A1-85C4-43D2-AA61-3FA08D049070}"/>
    <dgm:cxn modelId="{0CC608B4-B9C0-42FC-B835-5DC82560278B}" type="presOf" srcId="{0F479B60-94D4-4C35-8890-1DCA8BB6BB08}" destId="{E46B29F4-116B-46DF-A034-EA73AAC19760}" srcOrd="0" destOrd="0" presId="urn:microsoft.com/office/officeart/2005/8/layout/default"/>
    <dgm:cxn modelId="{C01633CF-EA7B-4B4E-BC7D-30356268851B}" type="presOf" srcId="{1ECAB21F-61AC-43F3-A088-428310D3B315}" destId="{E9FF4270-3894-4126-9521-02786A80BECC}" srcOrd="0" destOrd="0" presId="urn:microsoft.com/office/officeart/2005/8/layout/default"/>
    <dgm:cxn modelId="{00881CD6-84F8-4D1D-8EC4-675C62561D3C}" srcId="{1ECAB21F-61AC-43F3-A088-428310D3B315}" destId="{0F479B60-94D4-4C35-8890-1DCA8BB6BB08}" srcOrd="2" destOrd="0" parTransId="{D464ADF8-CF0D-4080-A299-A936BF3012AB}" sibTransId="{7F7E15DE-5DAB-4E26-B58F-BE1B1EAF7829}"/>
    <dgm:cxn modelId="{A4B107D8-9A11-42E7-B504-57802972CB7D}" type="presOf" srcId="{72542137-407A-4A8C-891E-5E412DC27887}" destId="{62062993-D2C9-4223-8390-1EC7787D9698}" srcOrd="0" destOrd="0" presId="urn:microsoft.com/office/officeart/2005/8/layout/default"/>
    <dgm:cxn modelId="{93AD4ADB-1A84-412A-A665-1CEF65F85907}" srcId="{1ECAB21F-61AC-43F3-A088-428310D3B315}" destId="{72542137-407A-4A8C-891E-5E412DC27887}" srcOrd="1" destOrd="0" parTransId="{2E2F05A5-0B38-4DA5-932F-D132F86CFC11}" sibTransId="{85846D83-7CE8-4C44-BF8F-BB44A953AACF}"/>
    <dgm:cxn modelId="{52172D77-E421-4153-B3D1-FF2F1B584ACF}" type="presParOf" srcId="{E9FF4270-3894-4126-9521-02786A80BECC}" destId="{D87EAE1D-0DF6-448C-9996-41DEE517DF4E}" srcOrd="0" destOrd="0" presId="urn:microsoft.com/office/officeart/2005/8/layout/default"/>
    <dgm:cxn modelId="{177DD83C-64F5-4861-8FFA-DCDB13C2E954}" type="presParOf" srcId="{E9FF4270-3894-4126-9521-02786A80BECC}" destId="{D5ED1E3A-DB13-4027-AB23-D2972686CD7B}" srcOrd="1" destOrd="0" presId="urn:microsoft.com/office/officeart/2005/8/layout/default"/>
    <dgm:cxn modelId="{B784D9E7-EBB0-446B-AE08-0580D808EADC}" type="presParOf" srcId="{E9FF4270-3894-4126-9521-02786A80BECC}" destId="{62062993-D2C9-4223-8390-1EC7787D9698}" srcOrd="2" destOrd="0" presId="urn:microsoft.com/office/officeart/2005/8/layout/default"/>
    <dgm:cxn modelId="{31C40C29-896D-433C-BF84-EAEBE6D52E02}" type="presParOf" srcId="{E9FF4270-3894-4126-9521-02786A80BECC}" destId="{11CFB3C4-CDB1-4221-A0AC-464DB252C521}" srcOrd="3" destOrd="0" presId="urn:microsoft.com/office/officeart/2005/8/layout/default"/>
    <dgm:cxn modelId="{869FC707-4BE7-40A4-9F6C-F1E2AE4DD620}" type="presParOf" srcId="{E9FF4270-3894-4126-9521-02786A80BECC}" destId="{E46B29F4-116B-46DF-A034-EA73AAC19760}" srcOrd="4" destOrd="0" presId="urn:microsoft.com/office/officeart/2005/8/layout/default"/>
    <dgm:cxn modelId="{90C4D037-955B-440A-94F5-0B372DD274A1}" type="presParOf" srcId="{E9FF4270-3894-4126-9521-02786A80BECC}" destId="{F26B6781-FAA4-4D27-989F-1EA83C6BEB00}" srcOrd="5" destOrd="0" presId="urn:microsoft.com/office/officeart/2005/8/layout/default"/>
    <dgm:cxn modelId="{0AB8EC78-E47D-44B2-B84C-E5C9A332B09F}" type="presParOf" srcId="{E9FF4270-3894-4126-9521-02786A80BECC}" destId="{B721345B-4330-4A05-9C0A-3349464DD48E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7EAE1D-0DF6-448C-9996-41DEE517DF4E}">
      <dsp:nvSpPr>
        <dsp:cNvPr id="0" name=""/>
        <dsp:cNvSpPr/>
      </dsp:nvSpPr>
      <dsp:spPr>
        <a:xfrm>
          <a:off x="3000" y="453095"/>
          <a:ext cx="2380749" cy="1428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kern="1200" dirty="0"/>
            <a:t>Complex formation constants (</a:t>
          </a:r>
          <a:r>
            <a:rPr lang="en-US" sz="2200" kern="1200" dirty="0" err="1"/>
            <a:t>Kf</a:t>
          </a:r>
          <a:r>
            <a:rPr lang="en-US" sz="2200" kern="1200" dirty="0"/>
            <a:t>)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2200" kern="1200" dirty="0"/>
        </a:p>
      </dsp:txBody>
      <dsp:txXfrm>
        <a:off x="3000" y="453095"/>
        <a:ext cx="2380749" cy="1428449"/>
      </dsp:txXfrm>
    </dsp:sp>
    <dsp:sp modelId="{62062993-D2C9-4223-8390-1EC7787D9698}">
      <dsp:nvSpPr>
        <dsp:cNvPr id="0" name=""/>
        <dsp:cNvSpPr/>
      </dsp:nvSpPr>
      <dsp:spPr>
        <a:xfrm>
          <a:off x="2621825" y="453095"/>
          <a:ext cx="2380749" cy="1428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kern="1200" dirty="0"/>
            <a:t>Substitution reaction rates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2200" kern="1200" dirty="0"/>
        </a:p>
      </dsp:txBody>
      <dsp:txXfrm>
        <a:off x="2621825" y="453095"/>
        <a:ext cx="2380749" cy="1428449"/>
      </dsp:txXfrm>
    </dsp:sp>
    <dsp:sp modelId="{E46B29F4-116B-46DF-A034-EA73AAC19760}">
      <dsp:nvSpPr>
        <dsp:cNvPr id="0" name=""/>
        <dsp:cNvSpPr/>
      </dsp:nvSpPr>
      <dsp:spPr>
        <a:xfrm>
          <a:off x="5240649" y="453095"/>
          <a:ext cx="2380749" cy="1428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kern="1200" dirty="0"/>
            <a:t>Oxidation–reduction potentials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2200" kern="1200" dirty="0"/>
        </a:p>
      </dsp:txBody>
      <dsp:txXfrm>
        <a:off x="5240649" y="453095"/>
        <a:ext cx="2380749" cy="1428449"/>
      </dsp:txXfrm>
    </dsp:sp>
    <dsp:sp modelId="{B721345B-4330-4A05-9C0A-3349464DD48E}">
      <dsp:nvSpPr>
        <dsp:cNvPr id="0" name=""/>
        <dsp:cNvSpPr/>
      </dsp:nvSpPr>
      <dsp:spPr>
        <a:xfrm>
          <a:off x="7859474" y="453095"/>
          <a:ext cx="2380749" cy="14284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kern="1200" dirty="0"/>
            <a:t>Catalytic activity and selectivity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2200" kern="1200" dirty="0"/>
        </a:p>
      </dsp:txBody>
      <dsp:txXfrm>
        <a:off x="7859474" y="453095"/>
        <a:ext cx="2380749" cy="14284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86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970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7635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640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7660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35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8341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35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0812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7109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2131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A361989-59FC-4D58-A270-F191D8EE81CC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4AD7F-FD00-4B7D-B0E6-12DCD4E87304}" type="slidenum">
              <a:rPr lang="ru-KZ" smtClean="0"/>
              <a:t>‹#›</a:t>
            </a:fld>
            <a:endParaRPr lang="ru-KZ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098586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06BF2F-16A1-BA58-C1CE-6DE87706FE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Acid-base properties of coordination compounds</a:t>
            </a:r>
            <a:r>
              <a:rPr lang="en-US" sz="4400" b="1" dirty="0"/>
              <a:t>.</a:t>
            </a:r>
            <a:endParaRPr lang="ru-KZ" sz="4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846CD7C-D396-7E1C-F26C-34A4E9E87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algn="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PhD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Bakhadur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Askar</a:t>
            </a:r>
            <a:endParaRPr lang="ru-KZ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37323D-9213-7BEF-9429-B2649E9BA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56" y="120969"/>
            <a:ext cx="1609483" cy="166435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7AF29E9-9729-A5C7-A457-0D61F478F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8544" y="56164"/>
            <a:ext cx="1755800" cy="17314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A55B464-B79B-E189-7779-4A5B1FAD7F18}"/>
              </a:ext>
            </a:extLst>
          </p:cNvPr>
          <p:cNvSpPr txBox="1"/>
          <p:nvPr/>
        </p:nvSpPr>
        <p:spPr>
          <a:xfrm>
            <a:off x="1850279" y="307328"/>
            <a:ext cx="8281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Al-Farabi Kazakh National University</a:t>
            </a:r>
            <a:endParaRPr lang="ru-RU" dirty="0"/>
          </a:p>
          <a:p>
            <a:pPr algn="ctr"/>
            <a:r>
              <a:rPr lang="en-US" dirty="0"/>
              <a:t>Faculty of Chemistry and Chemical technology</a:t>
            </a:r>
            <a:endParaRPr lang="ru-RU" dirty="0"/>
          </a:p>
          <a:p>
            <a:pPr algn="ctr"/>
            <a:r>
              <a:rPr lang="en-US" dirty="0"/>
              <a:t>Department of General and Inorganic Chemistry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216320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4DBDB-6E73-C87A-45DB-608276321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3167" y="2590984"/>
            <a:ext cx="7369642" cy="3608480"/>
          </a:xfrm>
        </p:spPr>
        <p:txBody>
          <a:bodyPr>
            <a:normAutofit/>
          </a:bodyPr>
          <a:lstStyle/>
          <a:p>
            <a:pPr algn="l"/>
            <a:r>
              <a:rPr lang="en-US" sz="8000"/>
              <a:t>Thank you for attention!</a:t>
            </a:r>
            <a:endParaRPr lang="ru-KZ" sz="8000"/>
          </a:p>
        </p:txBody>
      </p:sp>
    </p:spTree>
    <p:extLst>
      <p:ext uri="{BB962C8B-B14F-4D97-AF65-F5344CB8AC3E}">
        <p14:creationId xmlns:p14="http://schemas.microsoft.com/office/powerpoint/2010/main" val="174924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4EBC7A-3ED6-B45D-CA5F-A44ABF2FE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Acid–base concepts in coordination chemistry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0B23AF-34F9-AF23-D588-EF7453EAB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357" y="2052116"/>
            <a:ext cx="8439782" cy="399782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Coordination chemistry involves interactions between metal ions (acting as Lewis acids) and ligands (acting as Lewis bases).</a:t>
            </a:r>
            <a:br>
              <a:rPr lang="en-US" dirty="0"/>
            </a:br>
            <a:r>
              <a:rPr lang="en-US" dirty="0"/>
              <a:t>The study of acid–base behavior in such systems provides insights into complex stability, reactivity, and solubility.</a:t>
            </a:r>
          </a:p>
          <a:p>
            <a:pPr marL="0" indent="0">
              <a:buNone/>
            </a:pPr>
            <a:r>
              <a:rPr lang="en-US" dirty="0"/>
              <a:t>Metal centers attract electron density from ligands, forming coordinate covalent bonds.</a:t>
            </a:r>
          </a:p>
          <a:p>
            <a:pPr marL="0" indent="0">
              <a:buNone/>
            </a:pPr>
            <a:r>
              <a:rPr lang="en-US" dirty="0"/>
              <a:t>The acidity or basicity of a coordination compound depends on both the metal–ligand interaction and the surrounding solvent.</a:t>
            </a:r>
          </a:p>
          <a:p>
            <a:pPr marL="0" indent="0">
              <a:buNone/>
            </a:pPr>
            <a:r>
              <a:rPr lang="en-US" dirty="0"/>
              <a:t>Understanding these properties is essential for predicting reaction mechanisms, equilibrium positions, and biochemical functions of metal complexes.</a:t>
            </a:r>
          </a:p>
          <a:p>
            <a:pPr marL="0" indent="0">
              <a:buNone/>
            </a:pPr>
            <a:r>
              <a:rPr lang="en-US" dirty="0"/>
              <a:t>Thus, coordination compounds provide a bridge between classical acid–base chemistry and modern electronic theories of bonding.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150582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F70AA-E05B-B98C-246C-4355BD6F1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Lewis and Brønsted–Lowry definitions applied to complexes</a:t>
            </a:r>
            <a:endParaRPr lang="ru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8CF17D3-6FA7-7344-E8F4-C04DE1FC34F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Two key theories describe acid–base interactions in coordination compounds:</a:t>
                </a:r>
              </a:p>
              <a:p>
                <a:pPr marL="0" indent="0">
                  <a:buNone/>
                </a:pPr>
                <a:r>
                  <a:rPr lang="en-US" b="1" dirty="0"/>
                  <a:t>Brønsted–Lowry Concept:</a:t>
                </a:r>
              </a:p>
              <a:p>
                <a:pPr marL="0" indent="0">
                  <a:buNone/>
                </a:pPr>
                <a:r>
                  <a:rPr lang="en-US" b="1" dirty="0"/>
                  <a:t>Acid:</a:t>
                </a:r>
                <a:r>
                  <a:rPr lang="en-US" dirty="0"/>
                  <a:t> Proton donor</a:t>
                </a:r>
              </a:p>
              <a:p>
                <a:pPr marL="0" indent="0">
                  <a:buNone/>
                </a:pPr>
                <a:r>
                  <a:rPr lang="en-US" b="1" dirty="0"/>
                  <a:t>Base:</a:t>
                </a:r>
                <a:r>
                  <a:rPr lang="en-US" dirty="0"/>
                  <a:t> Proton acceptor</a:t>
                </a:r>
              </a:p>
              <a:p>
                <a:pPr marL="0" indent="0">
                  <a:buNone/>
                </a:pPr>
                <a:r>
                  <a:rPr lang="en-US" dirty="0"/>
                  <a:t>In coordination chemistry, this model helps explain </a:t>
                </a:r>
                <a:r>
                  <a:rPr lang="en-US" b="1" dirty="0"/>
                  <a:t>hydrolysis</a:t>
                </a:r>
                <a:r>
                  <a:rPr lang="en-US" dirty="0"/>
                  <a:t>, </a:t>
                </a:r>
                <a:r>
                  <a:rPr lang="en-US" b="1" dirty="0"/>
                  <a:t>protonation of ligands</a:t>
                </a:r>
                <a:r>
                  <a:rPr lang="en-US" dirty="0"/>
                  <a:t>, and </a:t>
                </a:r>
                <a:r>
                  <a:rPr lang="en-US" b="1" dirty="0"/>
                  <a:t>pH-dependent stability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Example: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ar-IQ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IQ" i="1">
                              <a:latin typeface="Cambria Math" panose="02040503050406030204" pitchFamily="18" charset="0"/>
                            </a:rPr>
                            <m:t>𝐴𝑙</m:t>
                          </m:r>
                          <m:d>
                            <m:dPr>
                              <m:endChr m:val=""/>
                              <m:ctrlPr>
                                <a:rPr lang="ar-IQ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IQ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ar-IQ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ar-IQ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sSub>
                                <m:sSubPr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ar-IQ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>
                                          <a:latin typeface="Cambria Math" panose="02040503050406030204" pitchFamily="18" charset="0"/>
                                        </a:rPr>
                                        <m:t>]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IQ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ar-IQ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  <m:r>
                                <a:rPr lang="ar-IQ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IQ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ar-IQ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ar-IQ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ar-IQ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d>
                                <m:dPr>
                                  <m:begChr m:val="["/>
                                  <m:endChr m:val=""/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IQ" i="1">
                                      <a:latin typeface="Cambria Math" panose="02040503050406030204" pitchFamily="18" charset="0"/>
                                    </a:rPr>
                                    <m:t>𝐴𝑙</m:t>
                                  </m:r>
                                  <m:d>
                                    <m:dPr>
                                      <m:endChr m:val=""/>
                                      <m:ctrlPr>
                                        <a:rPr lang="ar-IQ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ar-IQ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ar-IQ" i="1">
                                          <a:latin typeface="Cambria Math" panose="02040503050406030204" pitchFamily="18" charset="0"/>
                                        </a:rPr>
                                        <m:t>𝑂</m:t>
                                      </m:r>
                                      <m:sSub>
                                        <m:sSub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"/>
                                              <m:endChr m:val=""/>
                                              <m:ctrlPr>
                                                <a:rPr lang="ar-IQ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ar-IQ"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ar-IQ">
                                              <a:latin typeface="Cambria Math" panose="02040503050406030204" pitchFamily="18" charset="0"/>
                                            </a:rPr>
                                            <m:t>5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  <m:t>𝑂𝐻</m:t>
                                          </m:r>
                                        </m:e>
                                      </m:d>
                                      <m:sSup>
                                        <m:sSup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begChr m:val=""/>
                                              <m:endChr m:val=""/>
                                              <m:ctrlPr>
                                                <a:rPr lang="ar-IQ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ar-IQ">
                                                  <a:latin typeface="Cambria Math" panose="02040503050406030204" pitchFamily="18" charset="0"/>
                                                </a:rPr>
                                                <m:t>]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ar-IQ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ar-IQ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p>
                                      <m:r>
                                        <a:rPr lang="ar-IQ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ar-IQ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  <m:sSup>
                                        <m:sSup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  <m:t>𝑂</m:t>
                                          </m:r>
                                        </m:e>
                                        <m:sup>
                                          <m:r>
                                            <a:rPr lang="ar-IQ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ar-IQ" dirty="0"/>
              </a:p>
              <a:p>
                <a:pPr marL="0" indent="0">
                  <a:buNone/>
                </a:pPr>
                <a:r>
                  <a:rPr lang="en-US" dirty="0"/>
                  <a:t>Here, the complex acts as a </a:t>
                </a:r>
                <a:r>
                  <a:rPr lang="en-US" b="1" dirty="0"/>
                  <a:t>Brønsted acid</a:t>
                </a:r>
                <a:r>
                  <a:rPr lang="en-US" dirty="0"/>
                  <a:t>, releasing a proton.</a:t>
                </a:r>
              </a:p>
              <a:p>
                <a:pPr marL="0" indent="0">
                  <a:buNone/>
                </a:pPr>
                <a:endParaRPr lang="ru-KZ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8CF17D3-6FA7-7344-E8F4-C04DE1FC34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t="-15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Объект 3">
            <a:extLst>
              <a:ext uri="{FF2B5EF4-FFF2-40B4-BE49-F238E27FC236}">
                <a16:creationId xmlns:a16="http://schemas.microsoft.com/office/drawing/2014/main" id="{88699E62-7F8C-1A2A-F89C-8140FE20770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Lewis Concept:</a:t>
            </a:r>
          </a:p>
          <a:p>
            <a:pPr marL="0" indent="0">
              <a:buNone/>
            </a:pPr>
            <a:r>
              <a:rPr lang="en-US" b="1" dirty="0"/>
              <a:t>Acid:</a:t>
            </a:r>
            <a:r>
              <a:rPr lang="en-US" dirty="0"/>
              <a:t> Electron pair acceptor (metal ion)</a:t>
            </a:r>
          </a:p>
          <a:p>
            <a:pPr marL="0" indent="0">
              <a:buNone/>
            </a:pPr>
            <a:r>
              <a:rPr lang="en-US" b="1" dirty="0"/>
              <a:t>Base:</a:t>
            </a:r>
            <a:r>
              <a:rPr lang="en-US" dirty="0"/>
              <a:t> Electron pair donor (ligand)</a:t>
            </a:r>
          </a:p>
          <a:p>
            <a:pPr marL="0" indent="0">
              <a:buNone/>
            </a:pPr>
            <a:r>
              <a:rPr lang="en-US" dirty="0"/>
              <a:t>Metal–ligand bond formation is a classic </a:t>
            </a:r>
            <a:r>
              <a:rPr lang="en-US" b="1" dirty="0"/>
              <a:t>Lewis acid–base reaction</a:t>
            </a:r>
            <a:r>
              <a:rPr lang="en-US" dirty="0"/>
              <a:t>, where the ligand donates a lone pair to the empty orbitals of the metal ion.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20294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CFE4BB-1FDC-5870-7494-8F857A3BA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Metal ions as Lewis acids</a:t>
            </a:r>
            <a:br>
              <a:rPr lang="en-US" b="1" dirty="0"/>
            </a:br>
            <a:endParaRPr lang="ru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AEB0747-4052-E1D0-E6D9-2D4A523C8F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Metal ions serve as Lewis acids because they possess vacant orbitals and positive charge, allowing them to accept electron pairs.</a:t>
                </a:r>
              </a:p>
              <a:p>
                <a:pPr marL="0" indent="0">
                  <a:buNone/>
                </a:pPr>
                <a:r>
                  <a:rPr lang="en-US" b="1" dirty="0"/>
                  <a:t>Factors Determining Acidity:</a:t>
                </a:r>
              </a:p>
              <a:p>
                <a:pPr marL="0" indent="0">
                  <a:buNone/>
                </a:pPr>
                <a:r>
                  <a:rPr lang="en-US" b="1" dirty="0"/>
                  <a:t>Oxidation state: Higher oxidation states → greater acidity (stronger attraction for electrons).</a:t>
                </a:r>
              </a:p>
              <a:p>
                <a:pPr marL="0" indent="0">
                  <a:buNone/>
                </a:pPr>
                <a:r>
                  <a:rPr lang="en-US" b="1" dirty="0"/>
                  <a:t>Size of the ion: Smaller ionic radii increase charge density, enhancing Lewis acidity.</a:t>
                </a:r>
              </a:p>
              <a:p>
                <a:pPr marL="0" indent="0">
                  <a:buNone/>
                </a:pPr>
                <a:r>
                  <a:rPr lang="en-US" b="1" dirty="0"/>
                  <a:t>Electronic configuration: Transition metals with partially filled d-orbitals show variable acidity depending on electron availability.</a:t>
                </a:r>
              </a:p>
              <a:p>
                <a:pPr marL="0" indent="0">
                  <a:buNone/>
                </a:pPr>
                <a:r>
                  <a:rPr lang="en-US" b="1" dirty="0"/>
                  <a:t>Example: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𝑪</m:t>
                      </m:r>
                      <m:sSup>
                        <m:sSupPr>
                          <m:ctrlPr>
                            <a:rPr lang="ar-IQ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ar-IQ" b="1" i="1" smtClean="0"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  <m:sup>
                          <m:r>
                            <a:rPr lang="ar-IQ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ar-IQ" b="1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  <m:r>
                        <a:rPr lang="ar-IQ" b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IQ" b="1" i="1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ar-IQ" b="1" i="1" smtClean="0">
                          <a:latin typeface="Cambria Math" panose="02040503050406030204" pitchFamily="18" charset="0"/>
                        </a:rPr>
                        <m:t>𝑵</m:t>
                      </m:r>
                      <m:sSub>
                        <m:sSubPr>
                          <m:ctrlPr>
                            <a:rPr lang="ar-IQ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IQ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b>
                          <m:r>
                            <a:rPr lang="ar-IQ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ar-IQ" b="1" smtClean="0">
                          <a:latin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["/>
                          <m:endChr m:val=""/>
                          <m:ctrlPr>
                            <a:rPr lang="ar-IQ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IQ" b="1" i="1" smtClean="0">
                              <a:latin typeface="Cambria Math" panose="02040503050406030204" pitchFamily="18" charset="0"/>
                            </a:rPr>
                            <m:t>𝑪𝒖</m:t>
                          </m:r>
                          <m:d>
                            <m:dPr>
                              <m:endChr m:val=""/>
                              <m:ctrlPr>
                                <a:rPr lang="ar-IQ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IQ" b="1" i="1" smtClean="0">
                                  <a:latin typeface="Cambria Math" panose="02040503050406030204" pitchFamily="18" charset="0"/>
                                </a:rPr>
                                <m:t>𝑵</m:t>
                              </m:r>
                              <m:sSub>
                                <m:sSub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b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1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𝟒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ar-IQ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1" smtClean="0">
                                          <a:latin typeface="Cambria Math" panose="02040503050406030204" pitchFamily="18" charset="0"/>
                                        </a:rPr>
                                        <m:t>]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IQ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ar-IQ" b="1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</m:e>
                      </m:d>
                    </m:oMath>
                  </m:oMathPara>
                </a14:m>
                <a:endParaRPr lang="ar-IQ" b="1" dirty="0"/>
              </a:p>
              <a:p>
                <a:pPr marL="0" indent="0">
                  <a:buNone/>
                </a:pPr>
                <a:r>
                  <a:rPr lang="en-US" b="1" dirty="0"/>
                  <a:t>The copper ion accepts lone pairs from ammonia, demonstrating typical Lewis acid behavior.</a:t>
                </a:r>
              </a:p>
              <a:p>
                <a:pPr marL="0" indent="0">
                  <a:buNone/>
                </a:pPr>
                <a:r>
                  <a:rPr lang="en-US" b="1" dirty="0"/>
                  <a:t>Such acid properties dictate ligand selectivity, complex geometry, and reaction mechanisms.</a:t>
                </a:r>
              </a:p>
              <a:p>
                <a:pPr marL="0" indent="0">
                  <a:buNone/>
                </a:pPr>
                <a:endParaRPr lang="ru-KZ" b="1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AEB0747-4052-E1D0-E6D9-2D4A523C8F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3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191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97DEA-484A-6D82-B1FD-FFED1BD6F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Ligands as Lewis bases</a:t>
            </a:r>
            <a:br>
              <a:rPr lang="en-US" b="1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860982-F30E-2D9C-FB75-BEE0C0146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885285"/>
            <a:ext cx="8741339" cy="416465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Ligands act as Lewis bases by donating lone pairs of electrons to metal ions.</a:t>
            </a:r>
            <a:br>
              <a:rPr lang="en-US" dirty="0"/>
            </a:br>
            <a:r>
              <a:rPr lang="en-US" dirty="0"/>
              <a:t>The strength of their basicity determines the bonding character, stability, and reactivity of the resulting complex.</a:t>
            </a:r>
          </a:p>
          <a:p>
            <a:pPr marL="0" indent="0">
              <a:buNone/>
            </a:pPr>
            <a:r>
              <a:rPr lang="en-US" dirty="0"/>
              <a:t>Types of Donor Atoms:</a:t>
            </a:r>
          </a:p>
          <a:p>
            <a:r>
              <a:rPr lang="en-US" dirty="0"/>
              <a:t>Nitrogen (e.g., NH₃, amines, pyridine)</a:t>
            </a:r>
          </a:p>
          <a:p>
            <a:r>
              <a:rPr lang="en-US" dirty="0"/>
              <a:t>Oxygen (e.g., H₂O, OH⁻, carboxylates)</a:t>
            </a:r>
          </a:p>
          <a:p>
            <a:r>
              <a:rPr lang="en-US" dirty="0"/>
              <a:t>Sulfur and phosphorus (e.g., thiolates, phosphines)</a:t>
            </a:r>
          </a:p>
          <a:p>
            <a:pPr marL="0" indent="0">
              <a:buNone/>
            </a:pPr>
            <a:r>
              <a:rPr lang="en-US" dirty="0"/>
              <a:t>Ligand basicity can be influenced by:</a:t>
            </a:r>
          </a:p>
          <a:p>
            <a:r>
              <a:rPr lang="en-US" dirty="0"/>
              <a:t>Electronic effects: Electron-donating groups increase basicity.</a:t>
            </a:r>
          </a:p>
          <a:p>
            <a:r>
              <a:rPr lang="en-US" dirty="0"/>
              <a:t>Steric factors: Bulky ligands may hinder coordination despite high electron density.</a:t>
            </a:r>
          </a:p>
          <a:p>
            <a:r>
              <a:rPr lang="en-US" dirty="0"/>
              <a:t>Resonance and delocalization: Reduce availability of the lone pair for donation.</a:t>
            </a:r>
          </a:p>
          <a:p>
            <a:pPr marL="0" indent="0">
              <a:buNone/>
            </a:pPr>
            <a:r>
              <a:rPr lang="en-US" dirty="0"/>
              <a:t>Ligands with strong basicity form more stable and inert complexes, while weak bases often form labile complexes.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93741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EEC6F8-5FEE-7CF0-3308-C59C2683C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Hydrolysis and pH-dependent equilibria</a:t>
            </a:r>
            <a:endParaRPr lang="ru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D8626D5-122E-5D16-19CD-4C20A24520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 marL="0" indent="0">
                  <a:buNone/>
                </a:pPr>
                <a:r>
                  <a:rPr lang="en-US" dirty="0"/>
                  <a:t>In aqueous solutions, metal ions often undergo hydrolysis, acting as acids that release protons into the solution.</a:t>
                </a:r>
              </a:p>
              <a:p>
                <a:pPr marL="0" indent="0">
                  <a:buNone/>
                </a:pPr>
                <a:r>
                  <a:rPr lang="en-US" dirty="0"/>
                  <a:t>Example: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"/>
                          <m:ctrlPr>
                            <a:rPr lang="ar-IQ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ar-IQ" b="0" i="1" smtClean="0">
                              <a:latin typeface="Cambria Math" panose="02040503050406030204" pitchFamily="18" charset="0"/>
                            </a:rPr>
                            <m:t>𝐹𝑒</m:t>
                          </m:r>
                          <m:d>
                            <m:dPr>
                              <m:endChr m:val=""/>
                              <m:ctrlPr>
                                <a:rPr lang="ar-IQ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IQ" b="0" i="1" smtClean="0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ar-IQ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ar-IQ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sSub>
                                <m:sSubPr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0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ar-IQ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"/>
                                      <m:endChr m:val=""/>
                                      <m:ctrlPr>
                                        <a:rPr lang="ar-IQ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IQ" b="0" smtClean="0">
                                          <a:latin typeface="Cambria Math" panose="02040503050406030204" pitchFamily="18" charset="0"/>
                                        </a:rPr>
                                        <m:t>]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IQ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ar-IQ" b="0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  <m:r>
                                <a:rPr lang="ar-IQ" b="0" smtClean="0">
                                  <a:latin typeface="Cambria Math" panose="02040503050406030204" pitchFamily="18" charset="0"/>
                                </a:rPr>
                                <m:t>⇌</m:t>
                              </m:r>
                              <m:d>
                                <m:dPr>
                                  <m:begChr m:val="["/>
                                  <m:endChr m:val=""/>
                                  <m:ctrlPr>
                                    <a:rPr lang="ar-IQ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IQ" b="0" i="1" smtClean="0">
                                      <a:latin typeface="Cambria Math" panose="02040503050406030204" pitchFamily="18" charset="0"/>
                                    </a:rPr>
                                    <m:t>𝐹𝑒</m:t>
                                  </m:r>
                                  <m:d>
                                    <m:dPr>
                                      <m:endChr m:val=""/>
                                      <m:ctrlPr>
                                        <a:rPr lang="ar-IQ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ar-IQ" b="0" i="1" smtClean="0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b>
                                          <m:r>
                                            <a:rPr lang="ar-IQ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ar-IQ" b="0" i="1" smtClean="0">
                                          <a:latin typeface="Cambria Math" panose="02040503050406030204" pitchFamily="18" charset="0"/>
                                        </a:rPr>
                                        <m:t>𝑂</m:t>
                                      </m:r>
                                      <m:sSub>
                                        <m:sSub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"/>
                                              <m:endChr m:val=""/>
                                              <m:ctrlPr>
                                                <a:rPr lang="ar-IQ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ar-IQ" b="0" smtClean="0">
                                                  <a:latin typeface="Cambria Math" panose="02040503050406030204" pitchFamily="18" charset="0"/>
                                                </a:rPr>
                                                <m:t>)</m:t>
                                              </m:r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a:rPr lang="ar-IQ" b="0" i="1" smtClean="0">
                                              <a:latin typeface="Cambria Math" panose="02040503050406030204" pitchFamily="18" charset="0"/>
                                            </a:rPr>
                                            <m:t>5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ar-IQ" b="0" i="1" smtClean="0">
                                              <a:latin typeface="Cambria Math" panose="02040503050406030204" pitchFamily="18" charset="0"/>
                                            </a:rPr>
                                            <m:t>𝑂𝐻</m:t>
                                          </m:r>
                                        </m:e>
                                      </m:d>
                                      <m:sSup>
                                        <m:sSup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begChr m:val=""/>
                                              <m:endChr m:val=""/>
                                              <m:ctrlPr>
                                                <a:rPr lang="ar-IQ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ar-IQ" b="0" smtClean="0">
                                                  <a:latin typeface="Cambria Math" panose="02040503050406030204" pitchFamily="18" charset="0"/>
                                                </a:rPr>
                                                <m:t>]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ar-IQ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ar-IQ" b="0" smtClean="0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p>
                                      <m:r>
                                        <a:rPr lang="ar-IQ" b="0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p>
                                        <m:sSupPr>
                                          <m:ctrlPr>
                                            <a:rPr lang="ar-IQ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ar-IQ" b="0" i="1" smtClean="0">
                                              <a:latin typeface="Cambria Math" panose="02040503050406030204" pitchFamily="18" charset="0"/>
                                            </a:rPr>
                                            <m:t>𝐻</m:t>
                                          </m:r>
                                        </m:e>
                                        <m:sup>
                                          <m:r>
                                            <a:rPr lang="ar-IQ" b="0" smtClean="0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</m:d>
                    </m:oMath>
                  </m:oMathPara>
                </a14:m>
                <a:endParaRPr lang="ar-IQ" dirty="0"/>
              </a:p>
              <a:p>
                <a:pPr marL="0" indent="0">
                  <a:buNone/>
                </a:pPr>
                <a:r>
                  <a:rPr lang="en-US" dirty="0"/>
                  <a:t>The extent of hydrolysis depends on:</a:t>
                </a:r>
              </a:p>
              <a:p>
                <a:pPr marL="0" indent="0">
                  <a:buNone/>
                </a:pPr>
                <a:r>
                  <a:rPr lang="en-US" dirty="0"/>
                  <a:t>Charge density of the metal ion (highly charged cations hydrolyze more).</a:t>
                </a:r>
              </a:p>
              <a:p>
                <a:pPr marL="0" indent="0">
                  <a:buNone/>
                </a:pPr>
                <a:r>
                  <a:rPr lang="en-US" dirty="0"/>
                  <a:t>Ligand nature (basic ligands suppress hydrolysis by stabilizing the metal center).</a:t>
                </a:r>
              </a:p>
              <a:p>
                <a:pPr marL="0" indent="0">
                  <a:buNone/>
                </a:pPr>
                <a:r>
                  <a:rPr lang="en-US" dirty="0"/>
                  <a:t>Solution pH (low pH shifts equilibrium toward the fully protonated complex).</a:t>
                </a:r>
              </a:p>
              <a:p>
                <a:pPr marL="0" indent="0">
                  <a:buNone/>
                </a:pPr>
                <a:r>
                  <a:rPr lang="en-US" dirty="0"/>
                  <a:t>Hydrolysis directly affects solution acidity, complex stability, and precipitation behavior of metal hydroxides.</a:t>
                </a:r>
              </a:p>
              <a:p>
                <a:pPr marL="0" indent="0">
                  <a:buNone/>
                </a:pPr>
                <a:r>
                  <a:rPr lang="en-US" dirty="0"/>
                  <a:t>Thus, coordination equilibria are closely tied to acid–base processes in aqueous media.</a:t>
                </a:r>
              </a:p>
              <a:p>
                <a:pPr marL="0" indent="0">
                  <a:buNone/>
                </a:pPr>
                <a:endParaRPr lang="ru-KZ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D8626D5-122E-5D16-19CD-4C20A24520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067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6E310F-F37D-1B9D-75C4-E84C0CAC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Hard and soft acids and bases (HSAB principle)</a:t>
            </a:r>
            <a:endParaRPr lang="ru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1DBFEFA-40EE-0848-6BFE-3AA5E37312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The HSAB theory provides a useful framework for predicting which ligands preferentially bind to specific metal centers.</a:t>
                </a:r>
              </a:p>
              <a:p>
                <a:pPr marL="0" indent="0">
                  <a:buNone/>
                </a:pPr>
                <a:r>
                  <a:rPr lang="en-US" b="1" dirty="0"/>
                  <a:t>Hard acids (small, highly charged cations such as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𝑭</m:t>
                    </m:r>
                    <m:sSup>
                      <m:sSupPr>
                        <m:ctrlPr>
                          <a:rPr lang="ar-IQ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IQ" b="1" i="1" smtClean="0">
                            <a:latin typeface="Cambria Math" panose="02040503050406030204" pitchFamily="18" charset="0"/>
                          </a:rPr>
                          <m:t>𝒆</m:t>
                        </m:r>
                      </m:e>
                      <m:sup>
                        <m:r>
                          <a:rPr lang="ar-IQ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ar-IQ" b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ar-IQ" b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ar-IQ" b="1" i="1" smtClean="0">
                        <a:latin typeface="Cambria Math" panose="02040503050406030204" pitchFamily="18" charset="0"/>
                      </a:rPr>
                      <m:t>𝑨</m:t>
                    </m:r>
                    <m:sSup>
                      <m:sSupPr>
                        <m:ctrlPr>
                          <a:rPr lang="ar-IQ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IQ" b="1" i="1" smtClean="0">
                            <a:latin typeface="Cambria Math" panose="02040503050406030204" pitchFamily="18" charset="0"/>
                          </a:rPr>
                          <m:t>𝒍</m:t>
                        </m:r>
                      </m:e>
                      <m:sup>
                        <m:r>
                          <a:rPr lang="ar-IQ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ar-IQ" b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ar-IQ" b="1" dirty="0"/>
                  <a:t>) </a:t>
                </a:r>
                <a:r>
                  <a:rPr lang="en-US" b="1" dirty="0"/>
                  <a:t>prefer hard bases (O-donors like H₂O, OH⁻).</a:t>
                </a:r>
              </a:p>
              <a:p>
                <a:pPr marL="0" indent="0">
                  <a:buNone/>
                </a:pPr>
                <a:r>
                  <a:rPr lang="en-US" b="1" dirty="0"/>
                  <a:t>Soft acids (low charge, polarizable metals such as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𝑨</m:t>
                    </m:r>
                    <m:sSup>
                      <m:sSupPr>
                        <m:ctrlPr>
                          <a:rPr lang="ar-IQ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IQ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</m:e>
                      <m:sup>
                        <m:r>
                          <a:rPr lang="ar-IQ" b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ar-IQ" b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ar-IQ" b="1" i="1" smtClean="0">
                        <a:latin typeface="Cambria Math" panose="02040503050406030204" pitchFamily="18" charset="0"/>
                      </a:rPr>
                      <m:t>𝑷</m:t>
                    </m:r>
                    <m:sSup>
                      <m:sSupPr>
                        <m:ctrlPr>
                          <a:rPr lang="ar-IQ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IQ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p>
                        <m:r>
                          <a:rPr lang="ar-IQ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ar-IQ" b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ar-IQ" b="1" dirty="0"/>
                  <a:t>) </a:t>
                </a:r>
                <a:r>
                  <a:rPr lang="en-US" b="1" dirty="0"/>
                  <a:t>prefer soft bases (S- or P-donors).</a:t>
                </a:r>
              </a:p>
              <a:p>
                <a:pPr marL="0" indent="0">
                  <a:buNone/>
                </a:pPr>
                <a:r>
                  <a:rPr lang="en-US" b="1" dirty="0"/>
                  <a:t>This compatibility arises because hard–hard interactions are dominated by electrostatic forces, while soft–soft interactions involve covalent bonding.</a:t>
                </a:r>
              </a:p>
              <a:p>
                <a:pPr marL="0" indent="0">
                  <a:buNone/>
                </a:pPr>
                <a:r>
                  <a:rPr lang="en-US" b="1" dirty="0"/>
                  <a:t>The HSAB principle helps rationalize stability trends, selective binding, and biochemical metal–ligand preferences, such as sulfur coordination in metalloproteins.</a:t>
                </a:r>
              </a:p>
              <a:p>
                <a:pPr marL="0" indent="0">
                  <a:buNone/>
                </a:pPr>
                <a:endParaRPr lang="ru-KZ" b="1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1DBFEFA-40EE-0848-6BFE-3AA5E37312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69" t="-1069" r="-54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0389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9BC9A9-0937-70A9-C069-06EFBAED7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Influence on stability and reactivity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A6A972-CAAE-7A69-A579-85E678221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6698" y="3852152"/>
            <a:ext cx="9270459" cy="233463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Examples:</a:t>
            </a:r>
          </a:p>
          <a:p>
            <a:pPr marL="0" indent="0">
              <a:buNone/>
            </a:pPr>
            <a:r>
              <a:rPr lang="en-US" dirty="0"/>
              <a:t>Strong Lewis acids with weak bases form unstable complexes, leading to rapid ligand exchange.</a:t>
            </a:r>
          </a:p>
          <a:p>
            <a:pPr marL="0" indent="0">
              <a:buNone/>
            </a:pPr>
            <a:r>
              <a:rPr lang="en-US" dirty="0"/>
              <a:t>Soft–soft interactions yield highly stable complexes with slow kinetics (e.g., Pt–P bonds).</a:t>
            </a:r>
          </a:p>
          <a:p>
            <a:pPr marL="0" indent="0">
              <a:buNone/>
            </a:pPr>
            <a:r>
              <a:rPr lang="en-US" dirty="0"/>
              <a:t>pH variations can induce ligand displacement, hydrolysis, or deprotonation, altering the entire equilibrium.</a:t>
            </a:r>
          </a:p>
          <a:p>
            <a:pPr marL="0" indent="0">
              <a:buNone/>
            </a:pPr>
            <a:r>
              <a:rPr lang="en-US" dirty="0"/>
              <a:t>Thus, understanding acid–base interactions enables chemists to design complexes with tailored stability and functionality.</a:t>
            </a:r>
          </a:p>
          <a:p>
            <a:pPr marL="0" indent="0">
              <a:buNone/>
            </a:pPr>
            <a:endParaRPr lang="ru-KZ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924D0DE5-121A-B0E8-58D7-6530B2F095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5725764"/>
              </p:ext>
            </p:extLst>
          </p:nvPr>
        </p:nvGraphicFramePr>
        <p:xfrm>
          <a:off x="1070043" y="1507787"/>
          <a:ext cx="10243225" cy="2334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8763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7AD094-2CAB-CD2F-5F5D-42F396EAF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5C9B43-1E37-A973-7769-0AC2BF2B9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5804" y="2091446"/>
            <a:ext cx="8634335" cy="39584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Coordination compounds exhibit acid–base properties that can be described by Brønsted–Lowry and Lewis theories.</a:t>
            </a:r>
          </a:p>
          <a:p>
            <a:pPr marL="0" indent="0">
              <a:buNone/>
            </a:pPr>
            <a:r>
              <a:rPr lang="en-US" b="1" dirty="0"/>
              <a:t>Metal ions act as acids, accepting electron pairs, while ligands act as bases, donating them.</a:t>
            </a:r>
          </a:p>
          <a:p>
            <a:pPr marL="0" indent="0">
              <a:buNone/>
            </a:pPr>
            <a:r>
              <a:rPr lang="en-US" b="1" dirty="0"/>
              <a:t>Hydrolysis and pH-dependent equilibria are key to understanding reactivity in aqueous solutions.</a:t>
            </a:r>
          </a:p>
          <a:p>
            <a:pPr marL="0" indent="0">
              <a:buNone/>
            </a:pPr>
            <a:r>
              <a:rPr lang="en-US" b="1" dirty="0"/>
              <a:t>The HSAB principle explains preferences in metal–ligand binding and stability.</a:t>
            </a:r>
          </a:p>
          <a:p>
            <a:pPr marL="0" indent="0">
              <a:buNone/>
            </a:pPr>
            <a:r>
              <a:rPr lang="en-US" b="1" dirty="0"/>
              <a:t>Acid–base properties control kinetics, thermodynamics, and chemical behavior of complexes.</a:t>
            </a:r>
          </a:p>
          <a:p>
            <a:pPr marL="0" indent="0">
              <a:buNone/>
            </a:pPr>
            <a:r>
              <a:rPr lang="en-US" b="1" dirty="0"/>
              <a:t>These interactions play vital roles in catalysis, bioinorganic processes, and environmental chemistry.</a:t>
            </a:r>
          </a:p>
          <a:p>
            <a:pPr marL="0" indent="0">
              <a:buNone/>
            </a:pP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13581698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эдисон">
  <a:themeElements>
    <a:clrScheme name="Мэдисон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Мэдисон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эдисон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TM16401375[[fn=Мэдисон]]</Template>
  <TotalTime>76</TotalTime>
  <Words>961</Words>
  <Application>Microsoft Office PowerPoint</Application>
  <PresentationFormat>Широкоэкранный</PresentationFormat>
  <Paragraphs>81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Cambria Math</vt:lpstr>
      <vt:lpstr>MS Shell Dlg 2</vt:lpstr>
      <vt:lpstr>Wingdings</vt:lpstr>
      <vt:lpstr>Wingdings 3</vt:lpstr>
      <vt:lpstr>Мэдисон</vt:lpstr>
      <vt:lpstr>Acid-base properties of coordination compounds.</vt:lpstr>
      <vt:lpstr>Acid–base concepts in coordination chemistry</vt:lpstr>
      <vt:lpstr>Lewis and Brønsted–Lowry definitions applied to complexes</vt:lpstr>
      <vt:lpstr>Metal ions as Lewis acids </vt:lpstr>
      <vt:lpstr>Ligands as Lewis bases </vt:lpstr>
      <vt:lpstr>Hydrolysis and pH-dependent equilibria</vt:lpstr>
      <vt:lpstr>Hard and soft acids and bases (HSAB principle)</vt:lpstr>
      <vt:lpstr>Influence on stability and reactivity</vt:lpstr>
      <vt:lpstr>Summary</vt:lpstr>
      <vt:lpstr>Thank you for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eze</dc:creator>
  <cp:lastModifiedBy>eze</cp:lastModifiedBy>
  <cp:revision>4</cp:revision>
  <dcterms:created xsi:type="dcterms:W3CDTF">2025-11-06T06:59:55Z</dcterms:created>
  <dcterms:modified xsi:type="dcterms:W3CDTF">2025-11-06T14:53:51Z</dcterms:modified>
</cp:coreProperties>
</file>